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306" r:id="rId2"/>
    <p:sldId id="307" r:id="rId3"/>
  </p:sldIdLst>
  <p:sldSz cx="11887200" cy="7315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451C"/>
    <a:srgbClr val="6A5518"/>
    <a:srgbClr val="DBC18D"/>
    <a:srgbClr val="457BCB"/>
    <a:srgbClr val="F0E3BE"/>
    <a:srgbClr val="296EF7"/>
    <a:srgbClr val="1661F6"/>
    <a:srgbClr val="1F1FED"/>
    <a:srgbClr val="218F3E"/>
    <a:srgbClr val="99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63" autoAdjust="0"/>
    <p:restoredTop sz="86169" autoAdjust="0"/>
  </p:normalViewPr>
  <p:slideViewPr>
    <p:cSldViewPr snapToGrid="0">
      <p:cViewPr varScale="1">
        <p:scale>
          <a:sx n="100" d="100"/>
          <a:sy n="100" d="100"/>
        </p:scale>
        <p:origin x="-450" y="-96"/>
      </p:cViewPr>
      <p:guideLst>
        <p:guide orient="horz" pos="2304"/>
        <p:guide pos="3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C556365E-FCA1-41C1-BA9E-71ABBF4909E0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42938" y="685800"/>
            <a:ext cx="55721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DF85CA2D-B301-47E8-8C79-04036F1918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1540" y="2272457"/>
            <a:ext cx="10104120" cy="156802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83080" y="4145280"/>
            <a:ext cx="8321040" cy="18694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3FEC68-D0A3-4FC8-A08E-7BD13AE3C819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228B23-9144-4034-B350-D393141D55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26975C-283E-4DCB-9E89-CA0133F14CE9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CD343-1309-49F5-90D7-179AB5AAFF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18220" y="292951"/>
            <a:ext cx="2674620" cy="624162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92951"/>
            <a:ext cx="7825740" cy="62416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8526ED-097B-41DE-BC7C-A445A8F5CEC1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CB0FE-F52B-468C-8246-CA1308B618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555CC-5671-490C-BB75-AE11DA482517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EA0A24-B475-4C1E-8E40-CC9229FF36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008" y="4700695"/>
            <a:ext cx="10104120" cy="145288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9008" y="3100495"/>
            <a:ext cx="10104120" cy="160019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416F27-198F-4348-A7EA-3321289BC1E4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5300DA-6C70-460A-98FB-63E770C9D0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1706882"/>
            <a:ext cx="5250180" cy="48276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42660" y="1706882"/>
            <a:ext cx="5250180" cy="48276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EB9B7B-39A7-4C28-9F8E-F911385F22F6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FE3FF-1FC7-4B59-B3F4-62325FF5AA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1637456"/>
            <a:ext cx="5252245" cy="6824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60" y="2319869"/>
            <a:ext cx="5252245" cy="421470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38534" y="1637456"/>
            <a:ext cx="5254308" cy="6824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38534" y="2319869"/>
            <a:ext cx="5254308" cy="421470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8B3E25-EC11-4F83-80AC-93869EB5305B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1D916E-E21B-4CB9-BB99-91FE277CC0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CB0DE3-70C0-48A0-9C75-23E88297B612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324C0F-0B4F-416D-818B-4CC4DDD83E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EBBB57-B8EE-445A-B316-9A49E3B62516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4A8B50-4B14-47FD-BADA-AACCDA1E3F6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1" y="291253"/>
            <a:ext cx="3910808" cy="123952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7565" y="291257"/>
            <a:ext cx="6645275" cy="624332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1" y="1530776"/>
            <a:ext cx="3910808" cy="500380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70D14E-D476-45B5-B266-128086E5788D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F13FE6-A204-4C03-A7F4-F4678B6B93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9975" y="5120642"/>
            <a:ext cx="7132320" cy="60452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29975" y="653627"/>
            <a:ext cx="7132320" cy="438912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29975" y="5725163"/>
            <a:ext cx="7132320" cy="858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713FC9-C312-4B61-911F-E9108E783407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8608D9-2865-4417-9804-52DB745FA3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93725" y="293688"/>
            <a:ext cx="1069975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93725" y="1706563"/>
            <a:ext cx="10699750" cy="4827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3725" y="6780213"/>
            <a:ext cx="2774950" cy="3889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D66406F-402E-4437-AD19-4526807BC564}" type="datetimeFigureOut">
              <a:rPr lang="en-US"/>
              <a:pPr>
                <a:defRPr/>
              </a:pPr>
              <a:t>9/2/2013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60825" y="6780213"/>
            <a:ext cx="3765550" cy="3889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18525" y="6780213"/>
            <a:ext cx="2774950" cy="3889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6FB974B-A4C6-4066-98CD-15224BF539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Users\Nadine\GaiaSpatial\GaiaSpatial.com\gaiaspatial.com_DanNadine\Gaia Spatial_files\bforest-stream1920x12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1887200" cy="7315200"/>
          </a:xfrm>
          <a:prstGeom prst="rect">
            <a:avLst/>
          </a:prstGeom>
          <a:noFill/>
        </p:spPr>
      </p:pic>
      <p:sp>
        <p:nvSpPr>
          <p:cNvPr id="28" name="Rounded Rectangle 27"/>
          <p:cNvSpPr/>
          <p:nvPr/>
        </p:nvSpPr>
        <p:spPr>
          <a:xfrm>
            <a:off x="361951" y="200025"/>
            <a:ext cx="6638924" cy="1447800"/>
          </a:xfrm>
          <a:prstGeom prst="roundRect">
            <a:avLst/>
          </a:prstGeom>
          <a:solidFill>
            <a:schemeClr val="tx1">
              <a:alpha val="28000"/>
            </a:schemeClr>
          </a:solidFill>
          <a:ln w="12700" cap="rnd" cmpd="sng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Nadine\GaiaSpatial\GaiaSpatial.com\gaiaspatial.com_DanNadine\Gaia Spatial_files\eart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93880" y="223935"/>
            <a:ext cx="3993320" cy="3676427"/>
          </a:xfrm>
          <a:prstGeom prst="rect">
            <a:avLst/>
          </a:prstGeom>
          <a:noFill/>
        </p:spPr>
      </p:pic>
      <p:pic>
        <p:nvPicPr>
          <p:cNvPr id="11" name="Picture 10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4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775198" y="5302063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4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pic>
        <p:nvPicPr>
          <p:cNvPr id="12" name="Picture 11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6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775198" y="4773255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6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3" name="Rectangle 12"/>
          <p:cNvSpPr/>
          <p:nvPr/>
        </p:nvSpPr>
        <p:spPr>
          <a:xfrm>
            <a:off x="775930" y="4244448"/>
            <a:ext cx="1129284" cy="1143000"/>
          </a:xfrm>
          <a:prstGeom prst="rect">
            <a:avLst/>
          </a:prstGeom>
          <a:blipFill>
            <a:blip r:embed="rId6" cstate="print">
              <a:alphaModFix amt="90000"/>
              <a:lum bright="-20000" contrast="-1000"/>
            </a:blip>
            <a:stretch>
              <a:fillRect l="-4000" t="-5000" r="-3000" b="-5000"/>
            </a:stretch>
          </a:blipFill>
          <a:ln w="6350">
            <a:solidFill>
              <a:schemeClr val="tx1">
                <a:lumMod val="85000"/>
              </a:schemeClr>
            </a:solidFill>
          </a:ln>
          <a:effectLst>
            <a:outerShdw blurRad="127000" dist="127000" dir="6000000" sx="110000" sy="110000" algn="ctr" rotWithShape="0">
              <a:srgbClr val="000000">
                <a:alpha val="35000"/>
              </a:srgb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>
              <a:solidFill>
                <a:schemeClr val="tx1"/>
              </a:solidFill>
              <a:latin typeface="Segoe Print" pitchFamily="2" charset="0"/>
            </a:endParaRPr>
          </a:p>
        </p:txBody>
      </p:sp>
      <p:pic>
        <p:nvPicPr>
          <p:cNvPr id="14" name="Picture 13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rgbClr val="D9C3A5">
                <a:tint val="50000"/>
                <a:satMod val="180000"/>
              </a:srgbClr>
            </a:duotone>
            <a:lum bright="-13000" contrast="71000"/>
          </a:blip>
          <a:stretch>
            <a:fillRect/>
          </a:stretch>
        </p:blipFill>
        <p:spPr>
          <a:xfrm>
            <a:off x="1089992" y="3745621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rgbClr val="D9C3A5">
                  <a:tint val="50000"/>
                  <a:satMod val="180000"/>
                </a:srgbClr>
              </a:duotone>
              <a:lum bright="-13000" contrast="71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7800000" sx="106000" sy="106000" rotWithShape="0">
              <a:prstClr val="black">
                <a:alpha val="40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5" name="TextBox 14"/>
          <p:cNvSpPr txBox="1">
            <a:spLocks/>
          </p:cNvSpPr>
          <p:nvPr/>
        </p:nvSpPr>
        <p:spPr>
          <a:xfrm>
            <a:off x="657656" y="3908446"/>
            <a:ext cx="1986133" cy="646331"/>
          </a:xfrm>
          <a:prstGeom prst="rect">
            <a:avLst/>
          </a:prstGeom>
          <a:noFill/>
          <a:ln>
            <a:noFill/>
          </a:ln>
          <a:effectLst/>
          <a:scene3d>
            <a:camera prst="isometricRightUp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spc="-10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Approach</a:t>
            </a: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766738" y="5754607"/>
            <a:ext cx="1091643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About</a:t>
            </a:r>
          </a:p>
        </p:txBody>
      </p:sp>
      <p:sp>
        <p:nvSpPr>
          <p:cNvPr id="17" name="TextBox 16"/>
          <p:cNvSpPr txBox="1">
            <a:spLocks/>
          </p:cNvSpPr>
          <p:nvPr/>
        </p:nvSpPr>
        <p:spPr>
          <a:xfrm>
            <a:off x="544295" y="4714228"/>
            <a:ext cx="1553780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Services</a:t>
            </a:r>
          </a:p>
        </p:txBody>
      </p:sp>
      <p:sp>
        <p:nvSpPr>
          <p:cNvPr id="18" name="TextBox 17"/>
          <p:cNvSpPr txBox="1">
            <a:spLocks/>
          </p:cNvSpPr>
          <p:nvPr/>
        </p:nvSpPr>
        <p:spPr>
          <a:xfrm>
            <a:off x="861773" y="5255983"/>
            <a:ext cx="901571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Projects</a:t>
            </a:r>
          </a:p>
        </p:txBody>
      </p:sp>
      <p:pic>
        <p:nvPicPr>
          <p:cNvPr id="19" name="Picture 18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lum bright="-20000" contrast="43000"/>
          </a:blip>
          <a:stretch>
            <a:fillRect/>
          </a:stretch>
        </p:blipFill>
        <p:spPr>
          <a:xfrm>
            <a:off x="775198" y="3186834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lum bright="-20000" contrast="43000"/>
            </a:blip>
            <a:srcRect/>
            <a:stretch>
              <a:fillRect l="-4000" t="-5000" r="-3000" b="-5000"/>
            </a:stretch>
          </a:blipFill>
          <a:ln w="44450">
            <a:solidFill>
              <a:schemeClr val="tx1">
                <a:lumMod val="95000"/>
              </a:schemeClr>
            </a:solidFill>
          </a:ln>
          <a:effectLst>
            <a:outerShdw blurRad="63500" dist="127000" dir="7800000" sx="106000" sy="106000" rotWithShape="0">
              <a:prstClr val="black">
                <a:alpha val="60000"/>
              </a:prstClr>
            </a:outerShdw>
          </a:effectLst>
          <a:scene3d>
            <a:camera prst="isometricTopUp"/>
            <a:lightRig rig="threePt" dir="t"/>
          </a:scene3d>
          <a:sp3d/>
        </p:spPr>
      </p:pic>
      <p:sp>
        <p:nvSpPr>
          <p:cNvPr id="20" name="TextBox 19"/>
          <p:cNvSpPr txBox="1">
            <a:spLocks/>
          </p:cNvSpPr>
          <p:nvPr/>
        </p:nvSpPr>
        <p:spPr>
          <a:xfrm>
            <a:off x="585693" y="3455454"/>
            <a:ext cx="1237496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Home   </a:t>
            </a:r>
          </a:p>
        </p:txBody>
      </p:sp>
      <p:sp>
        <p:nvSpPr>
          <p:cNvPr id="21" name="Rectangle 25"/>
          <p:cNvSpPr>
            <a:spLocks noChangeArrowheads="1"/>
          </p:cNvSpPr>
          <p:nvPr/>
        </p:nvSpPr>
        <p:spPr bwMode="auto">
          <a:xfrm>
            <a:off x="3387011" y="2743200"/>
            <a:ext cx="4795937" cy="332398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>
            <a:softEdge rad="635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Trebuchet MS" pitchFamily="34" charset="0"/>
                <a:cs typeface="Tahoma" pitchFamily="34" charset="0"/>
              </a:rPr>
              <a:t>Gaia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Spatial, LLC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is a GIS and Remote Sensing consultancy specializing in integrative geospatial analysis to inform environmental conservation and sustainability research and management. Geospatial analysis fosters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integrative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perspectives of biological,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physical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and social system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interrelationships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by framing ecological and biophysical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theories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within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site specific, multi-scalar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landscape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context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.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9335313" y="6552036"/>
            <a:ext cx="22413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Contact Gaia Spatial, LLC</a:t>
            </a:r>
            <a:endParaRPr lang="en-US" sz="1400" dirty="0"/>
          </a:p>
        </p:txBody>
      </p:sp>
      <p:sp>
        <p:nvSpPr>
          <p:cNvPr id="24" name="Rectangle 23"/>
          <p:cNvSpPr/>
          <p:nvPr/>
        </p:nvSpPr>
        <p:spPr>
          <a:xfrm>
            <a:off x="1076324" y="1210197"/>
            <a:ext cx="5924551" cy="307778"/>
          </a:xfrm>
          <a:prstGeom prst="rect">
            <a:avLst/>
          </a:prstGeom>
          <a:noFill/>
          <a:ln>
            <a:noFill/>
          </a:ln>
          <a:effectLst>
            <a:glow rad="101600">
              <a:schemeClr val="bg1"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  <a:sp3d>
              <a:contourClr>
                <a:schemeClr val="tx1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spc="600" dirty="0" smtClean="0">
                <a:ln w="12700"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itchFamily="2" charset="0"/>
                <a:cs typeface="+mn-cs"/>
              </a:rPr>
              <a:t>Informing </a:t>
            </a:r>
            <a:r>
              <a:rPr lang="en-US" sz="1400" b="1" spc="600" dirty="0">
                <a:ln w="12700"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Print" pitchFamily="2" charset="0"/>
                <a:cs typeface="+mn-cs"/>
              </a:rPr>
              <a:t>Integrative Perspectives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371472" y="453059"/>
            <a:ext cx="5973275" cy="707886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 h="127000"/>
          </a:sp3d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spc="2000" dirty="0">
                <a:ln w="22225" cmpd="sng">
                  <a:solidFill>
                    <a:schemeClr val="bg1"/>
                  </a:solidFill>
                </a:ln>
                <a:effectLst>
                  <a:outerShdw blurRad="50800" dist="304800" dir="780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Trebuchet MS" pitchFamily="34" charset="0"/>
                <a:ea typeface="Adobe Kaiti Std R" pitchFamily="18" charset="-128"/>
                <a:cs typeface="Traditional Arabic" pitchFamily="18" charset="-78"/>
              </a:rPr>
              <a:t>G</a:t>
            </a:r>
            <a:r>
              <a:rPr lang="en-US" sz="2800" b="1" spc="2000" dirty="0">
                <a:ln w="22225" cmpd="sng">
                  <a:solidFill>
                    <a:schemeClr val="bg1"/>
                  </a:solidFill>
                </a:ln>
                <a:effectLst>
                  <a:outerShdw blurRad="50800" dist="304800" dir="780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Trebuchet MS" pitchFamily="34" charset="0"/>
                <a:ea typeface="Adobe Kaiti Std R" pitchFamily="18" charset="-128"/>
                <a:cs typeface="Times New Roman" pitchFamily="18" charset="0"/>
              </a:rPr>
              <a:t>AIA </a:t>
            </a:r>
            <a:r>
              <a:rPr lang="en-US" sz="4000" b="1" spc="2000" dirty="0" smtClean="0">
                <a:ln w="22225" cmpd="sng">
                  <a:solidFill>
                    <a:schemeClr val="bg1"/>
                  </a:solidFill>
                </a:ln>
                <a:effectLst>
                  <a:outerShdw blurRad="50800" dist="304800" dir="780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Trebuchet MS" pitchFamily="34" charset="0"/>
                <a:ea typeface="Adobe Kaiti Std R" pitchFamily="18" charset="-128"/>
                <a:cs typeface="Times New Roman" pitchFamily="18" charset="0"/>
              </a:rPr>
              <a:t>S</a:t>
            </a:r>
            <a:r>
              <a:rPr lang="en-US" sz="2800" b="1" spc="2000" dirty="0" smtClean="0">
                <a:ln w="22225" cmpd="sng">
                  <a:solidFill>
                    <a:schemeClr val="bg1"/>
                  </a:solidFill>
                </a:ln>
                <a:effectLst>
                  <a:outerShdw blurRad="50800" dist="304800" dir="780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Trebuchet MS" pitchFamily="34" charset="0"/>
                <a:ea typeface="Adobe Kaiti Std R" pitchFamily="18" charset="-128"/>
                <a:cs typeface="Times New Roman" pitchFamily="18" charset="0"/>
              </a:rPr>
              <a:t>PATIAL</a:t>
            </a:r>
            <a:endParaRPr lang="en-US" sz="2400" b="1" spc="1500" dirty="0">
              <a:ln w="22225" cmpd="sng">
                <a:solidFill>
                  <a:schemeClr val="bg1"/>
                </a:solidFill>
              </a:ln>
              <a:solidFill>
                <a:schemeClr val="bg2">
                  <a:lumMod val="60000"/>
                  <a:lumOff val="40000"/>
                </a:schemeClr>
              </a:solidFill>
              <a:effectLst>
                <a:outerShdw blurRad="25400" dist="310007" dir="7680000" sy="30000" kx="1300200" algn="ctr" rotWithShape="0">
                  <a:prstClr val="black">
                    <a:alpha val="80000"/>
                  </a:prstClr>
                </a:outerShdw>
              </a:effectLst>
              <a:latin typeface="Segoe Print" pitchFamily="2" charset="0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71449" y="0"/>
            <a:ext cx="1502024" cy="193899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  <a:scene3d>
            <a:camera prst="perspectiveRelaxedModerately"/>
            <a:lightRig rig="threePt" dir="t"/>
          </a:scene3d>
          <a:sp3d>
            <a:bevelT/>
            <a:bevelB h="127000"/>
          </a:sp3d>
        </p:spPr>
        <p:txBody>
          <a:bodyPr wrap="square">
            <a:spAutoFit/>
            <a:sp3d extrusionH="57150">
              <a:bevelT w="38100" h="38100"/>
            </a:sp3d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0" b="1" spc="2500" dirty="0" smtClean="0">
                <a:ln w="41275" cmpd="sng">
                  <a:solidFill>
                    <a:srgbClr val="333333"/>
                  </a:solidFill>
                </a:ln>
                <a:latin typeface="Adobe Fangsong Std R" pitchFamily="18" charset="-128"/>
                <a:ea typeface="Adobe Fangsong Std R" pitchFamily="18" charset="-128"/>
                <a:cs typeface="Adobe Arabic" pitchFamily="18" charset="-78"/>
              </a:rPr>
              <a:t>∫</a:t>
            </a:r>
            <a:endParaRPr lang="en-US" sz="12000" b="1" dirty="0">
              <a:ln w="41275" cmpd="sng">
                <a:solidFill>
                  <a:srgbClr val="333333"/>
                </a:solidFill>
              </a:ln>
              <a:latin typeface="Adobe Fangsong Std R" pitchFamily="18" charset="-128"/>
              <a:ea typeface="Adobe Fangsong Std R" pitchFamily="18" charset="-128"/>
              <a:cs typeface="Adobe Arabic" pitchFamily="18" charset="-7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angrejalBoulder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887200" cy="7315200"/>
          </a:xfrm>
          <a:prstGeom prst="rect">
            <a:avLst/>
          </a:prstGeom>
        </p:spPr>
      </p:pic>
      <p:pic>
        <p:nvPicPr>
          <p:cNvPr id="1026" name="Picture 2" descr="C:\Users\Nadine\GaiaSpatial\GaiaSpatial.com\gaiaspatial.com_DanNadine\Gaia Spatial_files\eart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50643" y="1"/>
            <a:ext cx="4236557" cy="3900362"/>
          </a:xfrm>
          <a:prstGeom prst="rect">
            <a:avLst/>
          </a:prstGeom>
          <a:noFill/>
        </p:spPr>
      </p:pic>
      <p:pic>
        <p:nvPicPr>
          <p:cNvPr id="11" name="Picture 10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4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775198" y="5302063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4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pic>
        <p:nvPicPr>
          <p:cNvPr id="12" name="Picture 11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chemeClr val="accent6">
                <a:tint val="45000"/>
                <a:satMod val="400000"/>
              </a:schemeClr>
            </a:duotone>
            <a:lum bright="-5000" contrast="65000"/>
          </a:blip>
          <a:stretch>
            <a:fillRect/>
          </a:stretch>
        </p:blipFill>
        <p:spPr>
          <a:xfrm>
            <a:off x="775198" y="4773255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chemeClr val="accent6">
                  <a:tint val="45000"/>
                  <a:satMod val="400000"/>
                </a:schemeClr>
              </a:duotone>
              <a:lum bright="-5000" contrast="65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6000000" sx="110000" sy="110000" rotWithShape="0">
              <a:prstClr val="black">
                <a:alpha val="35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3" name="Rectangle 12"/>
          <p:cNvSpPr/>
          <p:nvPr/>
        </p:nvSpPr>
        <p:spPr>
          <a:xfrm>
            <a:off x="775930" y="4244448"/>
            <a:ext cx="1129284" cy="1143000"/>
          </a:xfrm>
          <a:prstGeom prst="rect">
            <a:avLst/>
          </a:prstGeom>
          <a:blipFill>
            <a:blip r:embed="rId6" cstate="print">
              <a:alphaModFix amt="90000"/>
              <a:lum bright="-20000" contrast="-1000"/>
            </a:blip>
            <a:stretch>
              <a:fillRect l="-4000" t="-5000" r="-3000" b="-5000"/>
            </a:stretch>
          </a:blipFill>
          <a:ln w="6350">
            <a:solidFill>
              <a:schemeClr val="tx1">
                <a:lumMod val="85000"/>
              </a:schemeClr>
            </a:solidFill>
          </a:ln>
          <a:effectLst>
            <a:outerShdw blurRad="127000" dist="127000" dir="6000000" sx="110000" sy="110000" algn="ctr" rotWithShape="0">
              <a:srgbClr val="000000">
                <a:alpha val="35000"/>
              </a:srgb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>
              <a:solidFill>
                <a:schemeClr val="tx1"/>
              </a:solidFill>
              <a:latin typeface="Segoe Print" pitchFamily="2" charset="0"/>
            </a:endParaRPr>
          </a:p>
        </p:txBody>
      </p:sp>
      <p:pic>
        <p:nvPicPr>
          <p:cNvPr id="14" name="Picture 13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duotone>
              <a:prstClr val="black"/>
              <a:srgbClr val="D9C3A5">
                <a:tint val="50000"/>
                <a:satMod val="180000"/>
              </a:srgbClr>
            </a:duotone>
            <a:lum bright="-13000" contrast="71000"/>
          </a:blip>
          <a:stretch>
            <a:fillRect/>
          </a:stretch>
        </p:blipFill>
        <p:spPr>
          <a:xfrm>
            <a:off x="1089992" y="3745621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duotone>
                <a:prstClr val="black"/>
                <a:srgbClr val="D9C3A5">
                  <a:tint val="50000"/>
                  <a:satMod val="180000"/>
                </a:srgbClr>
              </a:duotone>
              <a:lum bright="-13000" contrast="71000"/>
            </a:blip>
            <a:srcRect/>
            <a:stretch>
              <a:fillRect l="-4000" t="-5000" r="-3000" b="-5000"/>
            </a:stretch>
          </a:blipFill>
          <a:ln w="6350">
            <a:solidFill>
              <a:schemeClr val="tx1">
                <a:lumMod val="50000"/>
              </a:schemeClr>
            </a:solidFill>
          </a:ln>
          <a:effectLst>
            <a:outerShdw blurRad="127000" dist="127000" dir="7800000" sx="106000" sy="106000" rotWithShape="0">
              <a:prstClr val="black">
                <a:alpha val="40000"/>
              </a:prstClr>
            </a:outerShdw>
          </a:effectLst>
          <a:scene3d>
            <a:camera prst="isometricTopUp"/>
            <a:lightRig rig="threePt" dir="t"/>
          </a:scene3d>
        </p:spPr>
      </p:pic>
      <p:sp>
        <p:nvSpPr>
          <p:cNvPr id="15" name="TextBox 14"/>
          <p:cNvSpPr txBox="1">
            <a:spLocks/>
          </p:cNvSpPr>
          <p:nvPr/>
        </p:nvSpPr>
        <p:spPr>
          <a:xfrm>
            <a:off x="657656" y="3908446"/>
            <a:ext cx="1986133" cy="646331"/>
          </a:xfrm>
          <a:prstGeom prst="rect">
            <a:avLst/>
          </a:prstGeom>
          <a:noFill/>
          <a:ln>
            <a:noFill/>
          </a:ln>
          <a:effectLst/>
          <a:scene3d>
            <a:camera prst="isometricRightUp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spc="-10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Approach</a:t>
            </a: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766738" y="5754607"/>
            <a:ext cx="1091643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About</a:t>
            </a:r>
          </a:p>
        </p:txBody>
      </p:sp>
      <p:sp>
        <p:nvSpPr>
          <p:cNvPr id="17" name="TextBox 16"/>
          <p:cNvSpPr txBox="1">
            <a:spLocks/>
          </p:cNvSpPr>
          <p:nvPr/>
        </p:nvSpPr>
        <p:spPr>
          <a:xfrm>
            <a:off x="544295" y="4714228"/>
            <a:ext cx="1553780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Services</a:t>
            </a:r>
          </a:p>
        </p:txBody>
      </p:sp>
      <p:sp>
        <p:nvSpPr>
          <p:cNvPr id="18" name="TextBox 17"/>
          <p:cNvSpPr txBox="1">
            <a:spLocks/>
          </p:cNvSpPr>
          <p:nvPr/>
        </p:nvSpPr>
        <p:spPr>
          <a:xfrm>
            <a:off x="861773" y="5255983"/>
            <a:ext cx="901571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Projects</a:t>
            </a:r>
          </a:p>
        </p:txBody>
      </p:sp>
      <p:pic>
        <p:nvPicPr>
          <p:cNvPr id="19" name="Picture 18" descr="ContinentsHillshade.jpg"/>
          <p:cNvPicPr preferRelativeResize="0">
            <a:picLocks/>
          </p:cNvPicPr>
          <p:nvPr/>
        </p:nvPicPr>
        <p:blipFill>
          <a:blip r:embed="rId4" cstate="print">
            <a:alphaModFix amt="90000"/>
            <a:lum bright="-20000" contrast="43000"/>
          </a:blip>
          <a:stretch>
            <a:fillRect/>
          </a:stretch>
        </p:blipFill>
        <p:spPr>
          <a:xfrm>
            <a:off x="775198" y="3186834"/>
            <a:ext cx="1130750" cy="1143000"/>
          </a:xfrm>
          <a:prstGeom prst="rect">
            <a:avLst/>
          </a:prstGeom>
          <a:blipFill dpi="0" rotWithShape="1">
            <a:blip r:embed="rId5" cstate="print">
              <a:alphaModFix amt="90000"/>
              <a:lum bright="-20000" contrast="43000"/>
            </a:blip>
            <a:srcRect/>
            <a:stretch>
              <a:fillRect l="-4000" t="-5000" r="-3000" b="-5000"/>
            </a:stretch>
          </a:blipFill>
          <a:ln w="44450">
            <a:solidFill>
              <a:schemeClr val="tx1">
                <a:lumMod val="95000"/>
              </a:schemeClr>
            </a:solidFill>
          </a:ln>
          <a:effectLst>
            <a:outerShdw blurRad="63500" dist="127000" dir="7800000" sx="106000" sy="106000" rotWithShape="0">
              <a:prstClr val="black">
                <a:alpha val="60000"/>
              </a:prstClr>
            </a:outerShdw>
          </a:effectLst>
          <a:scene3d>
            <a:camera prst="isometricTopUp"/>
            <a:lightRig rig="threePt" dir="t"/>
          </a:scene3d>
          <a:sp3d/>
        </p:spPr>
      </p:pic>
      <p:sp>
        <p:nvSpPr>
          <p:cNvPr id="20" name="TextBox 19"/>
          <p:cNvSpPr txBox="1">
            <a:spLocks/>
          </p:cNvSpPr>
          <p:nvPr/>
        </p:nvSpPr>
        <p:spPr>
          <a:xfrm>
            <a:off x="585693" y="3455454"/>
            <a:ext cx="1237496" cy="388568"/>
          </a:xfrm>
          <a:prstGeom prst="rect">
            <a:avLst/>
          </a:prstGeom>
          <a:noFill/>
          <a:ln>
            <a:noFill/>
          </a:ln>
          <a:effectLst>
            <a:outerShdw blurRad="50800" dist="25400" dir="5400000" algn="ctr" rotWithShape="0">
              <a:schemeClr val="tx1">
                <a:lumMod val="50000"/>
              </a:schemeClr>
            </a:outerShdw>
          </a:effectLst>
          <a:scene3d>
            <a:camera prst="orthographicFront"/>
            <a:lightRig rig="threePt" dir="t"/>
          </a:scene3d>
          <a:sp3d z="266700"/>
        </p:spPr>
        <p:txBody>
          <a:bodyPr>
            <a:spAutoFit/>
          </a:bodyPr>
          <a:lstStyle>
            <a:defPPr>
              <a:defRPr lang="en-US"/>
            </a:defPPr>
            <a:lvl1pPr>
              <a:defRPr sz="800" b="1" spc="3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fornian FB" pitchFamily="18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spc="0" dirty="0" smtClean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Segoe Print" pitchFamily="2" charset="0"/>
                <a:cs typeface="+mn-cs"/>
              </a:rPr>
              <a:t>Home   </a:t>
            </a:r>
          </a:p>
        </p:txBody>
      </p:sp>
      <p:sp>
        <p:nvSpPr>
          <p:cNvPr id="21" name="Rectangle 25"/>
          <p:cNvSpPr>
            <a:spLocks noChangeArrowheads="1"/>
          </p:cNvSpPr>
          <p:nvPr/>
        </p:nvSpPr>
        <p:spPr bwMode="auto">
          <a:xfrm>
            <a:off x="3387011" y="2743200"/>
            <a:ext cx="4795937" cy="3323987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  <a:miter lim="800000"/>
            <a:headEnd/>
            <a:tailEnd/>
          </a:ln>
          <a:effectLst>
            <a:softEdge rad="635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Trebuchet MS" pitchFamily="34" charset="0"/>
                <a:cs typeface="Tahoma" pitchFamily="34" charset="0"/>
              </a:rPr>
              <a:t>Gaia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Spatial, LLC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is a GIS and Remote Sensing consultancy specializing in integrative geospatial analysis to inform environmental conservation and sustainability research and management. Geospatial analysis fosters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integrative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perspectives of biological, </a:t>
            </a:r>
            <a:endParaRPr lang="en-US" sz="1400" dirty="0" smtClean="0">
              <a:latin typeface="Trebuchet MS" pitchFamily="34" charset="0"/>
              <a:cs typeface="Tahoma" pitchFamily="34" charset="0"/>
            </a:endParaRP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physical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and social system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interrelationships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by framing ecological and biophysical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theories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within 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site specific, multi-scalar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landscape</a:t>
            </a:r>
          </a:p>
          <a:p>
            <a:pPr marL="27432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 </a:t>
            </a:r>
            <a:r>
              <a:rPr lang="en-US" sz="1400" dirty="0" smtClean="0">
                <a:latin typeface="Trebuchet MS" pitchFamily="34" charset="0"/>
                <a:cs typeface="Tahoma" pitchFamily="34" charset="0"/>
              </a:rPr>
              <a:t>context</a:t>
            </a:r>
            <a:r>
              <a:rPr lang="en-US" sz="1400" dirty="0">
                <a:latin typeface="Trebuchet MS" pitchFamily="34" charset="0"/>
                <a:cs typeface="Tahoma" pitchFamily="34" charset="0"/>
              </a:rPr>
              <a:t>.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34188" y="6742536"/>
            <a:ext cx="22413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Trebuchet MS" pitchFamily="34" charset="0"/>
                <a:cs typeface="Tahoma" pitchFamily="34" charset="0"/>
              </a:rPr>
              <a:t>Contact Gaia Spatial, LLC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171449" y="0"/>
            <a:ext cx="7173298" cy="1938993"/>
            <a:chOff x="171449" y="0"/>
            <a:chExt cx="7173298" cy="1938993"/>
          </a:xfrm>
        </p:grpSpPr>
        <p:sp>
          <p:nvSpPr>
            <p:cNvPr id="28" name="Rounded Rectangle 27"/>
            <p:cNvSpPr/>
            <p:nvPr/>
          </p:nvSpPr>
          <p:spPr>
            <a:xfrm>
              <a:off x="361951" y="200025"/>
              <a:ext cx="6638924" cy="1447800"/>
            </a:xfrm>
            <a:prstGeom prst="roundRect">
              <a:avLst/>
            </a:prstGeom>
            <a:noFill/>
            <a:ln w="12700" cap="rnd" cmpd="sng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76324" y="1210197"/>
              <a:ext cx="5924551" cy="307778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bg1">
                  <a:alpha val="40000"/>
                </a:schemeClr>
              </a:glow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square">
              <a:spAutoFit/>
              <a:sp3d>
                <a:contourClr>
                  <a:schemeClr val="tx1"/>
                </a:contourClr>
              </a:sp3d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spc="600" dirty="0" smtClean="0">
                  <a:ln w="12700">
                    <a:noFill/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Print" pitchFamily="2" charset="0"/>
                  <a:cs typeface="+mn-cs"/>
                </a:rPr>
                <a:t>Informing </a:t>
              </a:r>
              <a:r>
                <a:rPr lang="en-US" sz="1400" b="1" spc="600" dirty="0">
                  <a:ln w="12700">
                    <a:noFill/>
                  </a:ln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Print" pitchFamily="2" charset="0"/>
                  <a:cs typeface="+mn-cs"/>
                </a:rPr>
                <a:t>Integrative Perspectives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371472" y="453059"/>
              <a:ext cx="5973275" cy="707886"/>
            </a:xfrm>
            <a:prstGeom prst="rect">
              <a:avLst/>
            </a:prstGeom>
            <a:noFill/>
            <a:ln>
              <a:noFill/>
            </a:ln>
            <a:effectLst/>
            <a:scene3d>
              <a:camera prst="orthographicFront"/>
              <a:lightRig rig="threePt" dir="t"/>
            </a:scene3d>
            <a:sp3d>
              <a:bevelT/>
              <a:bevelB h="127000"/>
            </a:sp3d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4000" b="1" spc="2000" dirty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raditional Arabic" pitchFamily="18" charset="-78"/>
                </a:rPr>
                <a:t>G</a:t>
              </a:r>
              <a:r>
                <a:rPr lang="en-US" sz="2800" b="1" spc="2000" dirty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imes New Roman" pitchFamily="18" charset="0"/>
                </a:rPr>
                <a:t>AIA </a:t>
              </a:r>
              <a:r>
                <a:rPr lang="en-US" sz="4000" b="1" spc="2000" dirty="0" smtClean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imes New Roman" pitchFamily="18" charset="0"/>
                </a:rPr>
                <a:t>S</a:t>
              </a:r>
              <a:r>
                <a:rPr lang="en-US" sz="2800" b="1" spc="2000" dirty="0" smtClean="0">
                  <a:ln w="22225" cmpd="sng">
                    <a:solidFill>
                      <a:schemeClr val="bg1"/>
                    </a:solidFill>
                  </a:ln>
                  <a:effectLst>
                    <a:outerShdw blurRad="50800" dist="304800" dir="7800000" sy="30000" kx="1300200" algn="ctr" rotWithShape="0">
                      <a:prstClr val="black">
                        <a:alpha val="80000"/>
                      </a:prstClr>
                    </a:outerShdw>
                  </a:effectLst>
                  <a:latin typeface="Trebuchet MS" pitchFamily="34" charset="0"/>
                  <a:ea typeface="Adobe Kaiti Std R" pitchFamily="18" charset="-128"/>
                  <a:cs typeface="Times New Roman" pitchFamily="18" charset="0"/>
                </a:rPr>
                <a:t>PATIAL</a:t>
              </a:r>
              <a:endParaRPr lang="en-US" sz="2400" b="1" spc="1500" dirty="0">
                <a:ln w="22225" cmpd="sng">
                  <a:solidFill>
                    <a:schemeClr val="bg1"/>
                  </a:solidFill>
                </a:ln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25400" dist="310007" dir="7680000" sy="30000" kx="1300200" algn="ctr" rotWithShape="0">
                    <a:prstClr val="black">
                      <a:alpha val="80000"/>
                    </a:prstClr>
                  </a:outerShdw>
                </a:effectLst>
                <a:latin typeface="Segoe Print" pitchFamily="2" charset="0"/>
                <a:cs typeface="+mn-cs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71449" y="0"/>
              <a:ext cx="1502024" cy="1938993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  <a:scene3d>
              <a:camera prst="perspectiveRelaxedModerately"/>
              <a:lightRig rig="threePt" dir="t"/>
            </a:scene3d>
            <a:sp3d>
              <a:bevelT/>
              <a:bevelB h="127000"/>
            </a:sp3d>
          </p:spPr>
          <p:txBody>
            <a:bodyPr wrap="square">
              <a:spAutoFit/>
              <a:sp3d extrusionH="57150">
                <a:bevelT w="38100" h="38100"/>
              </a:sp3d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0" b="1" spc="2500" dirty="0" smtClean="0">
                  <a:ln w="41275" cmpd="sng">
                    <a:solidFill>
                      <a:srgbClr val="333333"/>
                    </a:solidFill>
                  </a:ln>
                  <a:latin typeface="Adobe Fangsong Std R" pitchFamily="18" charset="-128"/>
                  <a:ea typeface="Adobe Fangsong Std R" pitchFamily="18" charset="-128"/>
                  <a:cs typeface="Adobe Arabic" pitchFamily="18" charset="-78"/>
                </a:rPr>
                <a:t>∫</a:t>
              </a:r>
              <a:endParaRPr lang="en-US" sz="12000" b="1" dirty="0">
                <a:ln w="41275" cmpd="sng">
                  <a:solidFill>
                    <a:srgbClr val="333333"/>
                  </a:solidFill>
                </a:ln>
                <a:latin typeface="Adobe Fangsong Std R" pitchFamily="18" charset="-128"/>
                <a:ea typeface="Adobe Fangsong Std R" pitchFamily="18" charset="-128"/>
                <a:cs typeface="Adobe Arabic" pitchFamily="18" charset="-78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29797</TotalTime>
  <Words>148</Words>
  <Application>Microsoft Office PowerPoint</Application>
  <PresentationFormat>Custom</PresentationFormat>
  <Paragraphs>32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Slide 1</vt:lpstr>
      <vt:lpstr>Slide 2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Nadine</dc:creator>
  <cp:lastModifiedBy>Nadine</cp:lastModifiedBy>
  <cp:revision>1325</cp:revision>
  <dcterms:created xsi:type="dcterms:W3CDTF">2012-06-28T20:06:18Z</dcterms:created>
  <dcterms:modified xsi:type="dcterms:W3CDTF">2013-09-02T18:33:40Z</dcterms:modified>
</cp:coreProperties>
</file>